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Aileron Bold" pitchFamily="2" charset="77"/>
      <p:regular r:id="rId19"/>
      <p:bold r:id="rId20"/>
    </p:embeddedFont>
    <p:embeddedFont>
      <p:font typeface="Aileron Ultra-Bold" pitchFamily="2" charset="77"/>
      <p:regular r:id="rId21"/>
      <p:bold r:id="rId22"/>
    </p:embeddedFont>
    <p:embeddedFont>
      <p:font typeface="Canva Sans" panose="020B0503030501040103" pitchFamily="34" charset="0"/>
      <p:regular r:id="rId23"/>
    </p:embeddedFont>
    <p:embeddedFont>
      <p:font typeface="Canva Sans Bold" panose="020B0803030501040103" pitchFamily="34" charset="0"/>
      <p:regular r:id="rId24"/>
      <p:bold r:id="rId25"/>
    </p:embeddedFont>
    <p:embeddedFont>
      <p:font typeface="DM Sans Bold" pitchFamily="2" charset="7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 autoAdjust="0"/>
    <p:restoredTop sz="94643" autoAdjust="0"/>
  </p:normalViewPr>
  <p:slideViewPr>
    <p:cSldViewPr>
      <p:cViewPr>
        <p:scale>
          <a:sx n="29" d="100"/>
          <a:sy n="29" d="100"/>
        </p:scale>
        <p:origin x="3032" y="1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veronika-rybak-55379a337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linkedin.com/in/ruslan-tsibirov-6bb6a2262/" TargetMode="External"/><Relationship Id="rId12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hyperlink" Target="https://www.linkedin.com/in/denishoti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08702" y="0"/>
            <a:ext cx="11225544" cy="10524719"/>
          </a:xfrm>
          <a:custGeom>
            <a:avLst/>
            <a:gdLst/>
            <a:ahLst/>
            <a:cxnLst/>
            <a:rect l="l" t="t" r="r" b="b"/>
            <a:pathLst>
              <a:path w="11225544" h="10524719">
                <a:moveTo>
                  <a:pt x="0" y="0"/>
                </a:moveTo>
                <a:lnTo>
                  <a:pt x="11225544" y="0"/>
                </a:lnTo>
                <a:lnTo>
                  <a:pt x="11225544" y="10524719"/>
                </a:lnTo>
                <a:lnTo>
                  <a:pt x="0" y="10524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29" b="-33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420190" y="2038054"/>
            <a:ext cx="4788805" cy="140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45"/>
              </a:lnSpc>
            </a:pPr>
            <a:r>
              <a:rPr lang="en-US" sz="824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CarePilot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69326" y="3631604"/>
            <a:ext cx="7889974" cy="2457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7"/>
              </a:lnSpc>
            </a:pPr>
            <a:r>
              <a:rPr lang="en-US" sz="47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Conversational analytics &amp; paperwork relief for clinicians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86539" y="8743951"/>
            <a:ext cx="632245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Plug-in for EHR via SMART on FHIR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st-1">
            <a:hlinkClick r:id="" action="ppaction://media"/>
            <a:extLst>
              <a:ext uri="{FF2B5EF4-FFF2-40B4-BE49-F238E27FC236}">
                <a16:creationId xmlns:a16="http://schemas.microsoft.com/office/drawing/2014/main" id="{3A83993C-A1C3-FC0A-7F17-93A9A83F9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888" y="-304800"/>
            <a:ext cx="16942224" cy="1062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33150" y="642208"/>
            <a:ext cx="20322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CarePilot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967692"/>
            <a:ext cx="9532096" cy="7290608"/>
            <a:chOff x="0" y="0"/>
            <a:chExt cx="12709461" cy="9720810"/>
          </a:xfrm>
        </p:grpSpPr>
        <p:sp>
          <p:nvSpPr>
            <p:cNvPr id="4" name="Freeform 4"/>
            <p:cNvSpPr/>
            <p:nvPr/>
          </p:nvSpPr>
          <p:spPr>
            <a:xfrm>
              <a:off x="3003209" y="1247170"/>
              <a:ext cx="7027894" cy="7027894"/>
            </a:xfrm>
            <a:custGeom>
              <a:avLst/>
              <a:gdLst/>
              <a:ahLst/>
              <a:cxnLst/>
              <a:rect l="l" t="t" r="r" b="b"/>
              <a:pathLst>
                <a:path w="7027894" h="7027894">
                  <a:moveTo>
                    <a:pt x="0" y="0"/>
                  </a:moveTo>
                  <a:lnTo>
                    <a:pt x="7027894" y="0"/>
                  </a:lnTo>
                  <a:lnTo>
                    <a:pt x="7027894" y="7027894"/>
                  </a:lnTo>
                  <a:lnTo>
                    <a:pt x="0" y="7027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38259"/>
              <a:ext cx="3723970" cy="1996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Discharge summary</a:t>
              </a:r>
            </a:p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 26 min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278473"/>
              <a:ext cx="4057924" cy="1288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58"/>
                </a:lnSpc>
                <a:spcBef>
                  <a:spcPct val="0"/>
                </a:spcBef>
              </a:pPr>
              <a:r>
                <a:rPr lang="en-US" sz="282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Nursing notes</a:t>
              </a:r>
            </a:p>
            <a:p>
              <a:pPr algn="ctr">
                <a:lnSpc>
                  <a:spcPts val="3958"/>
                </a:lnSpc>
                <a:spcBef>
                  <a:spcPct val="0"/>
                </a:spcBef>
              </a:pPr>
              <a:r>
                <a:rPr lang="en-US" sz="282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 15.3 min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555868" y="-47625"/>
              <a:ext cx="4127477" cy="1287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6"/>
                </a:lnSpc>
                <a:spcBef>
                  <a:spcPct val="0"/>
                </a:spcBef>
              </a:pPr>
              <a:r>
                <a:rPr lang="en-US" sz="284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Fall event report</a:t>
              </a:r>
            </a:p>
            <a:p>
              <a:pPr algn="ctr">
                <a:lnSpc>
                  <a:spcPts val="3976"/>
                </a:lnSpc>
                <a:spcBef>
                  <a:spcPct val="0"/>
                </a:spcBef>
              </a:pPr>
              <a:r>
                <a:rPr lang="en-US" sz="284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~9.3 min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460099" y="5870833"/>
              <a:ext cx="3249363" cy="1695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66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Medication error report</a:t>
              </a:r>
            </a:p>
            <a:p>
              <a:pPr algn="ctr">
                <a:lnSpc>
                  <a:spcPts val="3466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~7–12 min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719131" y="8424273"/>
              <a:ext cx="3800950" cy="129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5"/>
                </a:lnSpc>
                <a:spcBef>
                  <a:spcPct val="0"/>
                </a:spcBef>
              </a:pPr>
              <a:r>
                <a:rPr lang="en-US" sz="286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Consent Form</a:t>
              </a:r>
            </a:p>
            <a:p>
              <a:pPr algn="ctr">
                <a:lnSpc>
                  <a:spcPts val="4005"/>
                </a:lnSpc>
                <a:spcBef>
                  <a:spcPct val="0"/>
                </a:spcBef>
              </a:pPr>
              <a:r>
                <a:rPr lang="en-US" sz="286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~1–3 min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472945" y="1608934"/>
              <a:ext cx="3012232" cy="1195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6"/>
                </a:lnSpc>
                <a:spcBef>
                  <a:spcPct val="0"/>
                </a:spcBef>
              </a:pPr>
              <a:r>
                <a:rPr lang="en-US" sz="261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D-Arzt, F1000</a:t>
              </a:r>
            </a:p>
            <a:p>
              <a:pPr algn="ctr">
                <a:lnSpc>
                  <a:spcPts val="3656"/>
                </a:lnSpc>
                <a:spcBef>
                  <a:spcPct val="0"/>
                </a:spcBef>
              </a:pPr>
              <a:r>
                <a:rPr lang="en-US" sz="261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~10–20 min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650875"/>
            <a:ext cx="1028348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Partial prefill: small per form, big at scale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67692"/>
            <a:ext cx="9532096" cy="7290608"/>
            <a:chOff x="0" y="0"/>
            <a:chExt cx="12709461" cy="9720810"/>
          </a:xfrm>
        </p:grpSpPr>
        <p:sp>
          <p:nvSpPr>
            <p:cNvPr id="3" name="Freeform 3"/>
            <p:cNvSpPr/>
            <p:nvPr/>
          </p:nvSpPr>
          <p:spPr>
            <a:xfrm>
              <a:off x="3003209" y="1247170"/>
              <a:ext cx="7027894" cy="7027894"/>
            </a:xfrm>
            <a:custGeom>
              <a:avLst/>
              <a:gdLst/>
              <a:ahLst/>
              <a:cxnLst/>
              <a:rect l="l" t="t" r="r" b="b"/>
              <a:pathLst>
                <a:path w="7027894" h="7027894">
                  <a:moveTo>
                    <a:pt x="0" y="0"/>
                  </a:moveTo>
                  <a:lnTo>
                    <a:pt x="7027894" y="0"/>
                  </a:lnTo>
                  <a:lnTo>
                    <a:pt x="7027894" y="7027894"/>
                  </a:lnTo>
                  <a:lnTo>
                    <a:pt x="0" y="7027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38259"/>
              <a:ext cx="3723970" cy="1996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Discharge summary</a:t>
              </a:r>
            </a:p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 26 min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278473"/>
              <a:ext cx="4057924" cy="1288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58"/>
                </a:lnSpc>
                <a:spcBef>
                  <a:spcPct val="0"/>
                </a:spcBef>
              </a:pPr>
              <a:r>
                <a:rPr lang="en-US" sz="282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Nursing notes</a:t>
              </a:r>
            </a:p>
            <a:p>
              <a:pPr algn="ctr">
                <a:lnSpc>
                  <a:spcPts val="3958"/>
                </a:lnSpc>
                <a:spcBef>
                  <a:spcPct val="0"/>
                </a:spcBef>
              </a:pPr>
              <a:r>
                <a:rPr lang="en-US" sz="282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 15.3 min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55868" y="-47625"/>
              <a:ext cx="4127477" cy="1287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6"/>
                </a:lnSpc>
                <a:spcBef>
                  <a:spcPct val="0"/>
                </a:spcBef>
              </a:pPr>
              <a:r>
                <a:rPr lang="en-US" sz="284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Fall event report</a:t>
              </a:r>
            </a:p>
            <a:p>
              <a:pPr algn="ctr">
                <a:lnSpc>
                  <a:spcPts val="3976"/>
                </a:lnSpc>
                <a:spcBef>
                  <a:spcPct val="0"/>
                </a:spcBef>
              </a:pPr>
              <a:r>
                <a:rPr lang="en-US" sz="284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~9.3 min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460099" y="5870833"/>
              <a:ext cx="3249363" cy="1695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66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Medication error report</a:t>
              </a:r>
            </a:p>
            <a:p>
              <a:pPr algn="ctr">
                <a:lnSpc>
                  <a:spcPts val="3466"/>
                </a:lnSpc>
                <a:spcBef>
                  <a:spcPct val="0"/>
                </a:spcBef>
              </a:pPr>
              <a:r>
                <a:rPr lang="en-US" sz="247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~7–12 min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719131" y="8424273"/>
              <a:ext cx="3800950" cy="129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5"/>
                </a:lnSpc>
                <a:spcBef>
                  <a:spcPct val="0"/>
                </a:spcBef>
              </a:pPr>
              <a:r>
                <a:rPr lang="en-US" sz="286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Consent Form</a:t>
              </a:r>
            </a:p>
            <a:p>
              <a:pPr algn="ctr">
                <a:lnSpc>
                  <a:spcPts val="4005"/>
                </a:lnSpc>
                <a:spcBef>
                  <a:spcPct val="0"/>
                </a:spcBef>
              </a:pPr>
              <a:r>
                <a:rPr lang="en-US" sz="286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~1–3 min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472945" y="1608934"/>
              <a:ext cx="3012232" cy="1195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56"/>
                </a:lnSpc>
                <a:spcBef>
                  <a:spcPct val="0"/>
                </a:spcBef>
              </a:pPr>
              <a:r>
                <a:rPr lang="en-US" sz="261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D-Arzt, F1000</a:t>
              </a:r>
            </a:p>
            <a:p>
              <a:pPr algn="ctr">
                <a:lnSpc>
                  <a:spcPts val="3656"/>
                </a:lnSpc>
                <a:spcBef>
                  <a:spcPct val="0"/>
                </a:spcBef>
              </a:pPr>
              <a:r>
                <a:rPr lang="en-US" sz="261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~10–20 min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933150" y="642208"/>
            <a:ext cx="20322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CarePilot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532096" y="5382484"/>
            <a:ext cx="29573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116792" y="3835866"/>
            <a:ext cx="3706579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≈ 1 h 42 min/day 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≈ 8.5 h/week </a:t>
            </a:r>
            <a:r>
              <a:rPr lang="en-US" sz="2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80864" y="6075971"/>
            <a:ext cx="4578436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2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the </a:t>
            </a:r>
            <a:r>
              <a:rPr lang="en-US" sz="2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saved</a:t>
            </a: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time can grow up to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 h 40 m/day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23194" y="4885357"/>
            <a:ext cx="1975124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Pre-filling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50875"/>
            <a:ext cx="1028348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Partial prefill: small per form, big at scale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62344"/>
            <a:ext cx="18681919" cy="12454613"/>
          </a:xfrm>
          <a:custGeom>
            <a:avLst/>
            <a:gdLst/>
            <a:ahLst/>
            <a:cxnLst/>
            <a:rect l="l" t="t" r="r" b="b"/>
            <a:pathLst>
              <a:path w="18681919" h="12454613">
                <a:moveTo>
                  <a:pt x="0" y="0"/>
                </a:moveTo>
                <a:lnTo>
                  <a:pt x="18681919" y="0"/>
                </a:lnTo>
                <a:lnTo>
                  <a:pt x="18681919" y="12454613"/>
                </a:lnTo>
                <a:lnTo>
                  <a:pt x="0" y="12454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4933150" y="642208"/>
            <a:ext cx="20322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CarePilot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F08D5F2E-892B-5220-488E-F173D090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86771"/>
            <a:ext cx="12039600" cy="117099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27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415" y="3250620"/>
            <a:ext cx="5250336" cy="2395466"/>
          </a:xfrm>
          <a:custGeom>
            <a:avLst/>
            <a:gdLst/>
            <a:ahLst/>
            <a:cxnLst/>
            <a:rect l="l" t="t" r="r" b="b"/>
            <a:pathLst>
              <a:path w="5250336" h="2395466">
                <a:moveTo>
                  <a:pt x="0" y="0"/>
                </a:moveTo>
                <a:lnTo>
                  <a:pt x="5250336" y="0"/>
                </a:lnTo>
                <a:lnTo>
                  <a:pt x="5250336" y="2395466"/>
                </a:lnTo>
                <a:lnTo>
                  <a:pt x="0" y="239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87975" y="3059355"/>
            <a:ext cx="5291424" cy="2777998"/>
          </a:xfrm>
          <a:custGeom>
            <a:avLst/>
            <a:gdLst/>
            <a:ahLst/>
            <a:cxnLst/>
            <a:rect l="l" t="t" r="r" b="b"/>
            <a:pathLst>
              <a:path w="5291424" h="2777998">
                <a:moveTo>
                  <a:pt x="0" y="0"/>
                </a:moveTo>
                <a:lnTo>
                  <a:pt x="5291424" y="0"/>
                </a:lnTo>
                <a:lnTo>
                  <a:pt x="5291424" y="2777997"/>
                </a:lnTo>
                <a:lnTo>
                  <a:pt x="0" y="277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05777" y="3368634"/>
            <a:ext cx="2913280" cy="2159440"/>
          </a:xfrm>
          <a:custGeom>
            <a:avLst/>
            <a:gdLst/>
            <a:ahLst/>
            <a:cxnLst/>
            <a:rect l="l" t="t" r="r" b="b"/>
            <a:pathLst>
              <a:path w="2913280" h="2159440">
                <a:moveTo>
                  <a:pt x="0" y="0"/>
                </a:moveTo>
                <a:lnTo>
                  <a:pt x="2913280" y="0"/>
                </a:lnTo>
                <a:lnTo>
                  <a:pt x="2913280" y="2159439"/>
                </a:lnTo>
                <a:lnTo>
                  <a:pt x="0" y="2159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642599" y="6836274"/>
            <a:ext cx="10996496" cy="10996496"/>
          </a:xfrm>
          <a:custGeom>
            <a:avLst/>
            <a:gdLst/>
            <a:ahLst/>
            <a:cxnLst/>
            <a:rect l="l" t="t" r="r" b="b"/>
            <a:pathLst>
              <a:path w="10996496" h="10996496">
                <a:moveTo>
                  <a:pt x="0" y="0"/>
                </a:moveTo>
                <a:lnTo>
                  <a:pt x="10996496" y="0"/>
                </a:lnTo>
                <a:lnTo>
                  <a:pt x="10996496" y="10996496"/>
                </a:lnTo>
                <a:lnTo>
                  <a:pt x="0" y="10996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7326" y="6610834"/>
            <a:ext cx="5636514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SMART launch + FHIR reads  with auth &amp; pagination;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mock SMART for demo, production hooks for prod.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71296" y="6610834"/>
            <a:ext cx="472478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NL→SQL with allowlist &amp; read-only guardrails, auto-repair, and instant charts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44160" y="6610834"/>
            <a:ext cx="5636514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Lightweight prompts for reasoning and narrative; deterministic fallbacks when disabled to control cost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33150" y="642208"/>
            <a:ext cx="20322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CarePilot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6879" y="1036879"/>
            <a:ext cx="711424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Stack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1885" y="2880370"/>
            <a:ext cx="9406916" cy="5615930"/>
          </a:xfrm>
          <a:custGeom>
            <a:avLst/>
            <a:gdLst/>
            <a:ahLst/>
            <a:cxnLst/>
            <a:rect l="l" t="t" r="r" b="b"/>
            <a:pathLst>
              <a:path w="10584233" h="6377930">
                <a:moveTo>
                  <a:pt x="0" y="0"/>
                </a:moveTo>
                <a:lnTo>
                  <a:pt x="10584232" y="0"/>
                </a:lnTo>
                <a:lnTo>
                  <a:pt x="10584232" y="6377930"/>
                </a:lnTo>
                <a:lnTo>
                  <a:pt x="0" y="637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01729" y="1039368"/>
            <a:ext cx="6484541" cy="1174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3886" y="-6474068"/>
            <a:ext cx="19011886" cy="12674591"/>
          </a:xfrm>
          <a:custGeom>
            <a:avLst/>
            <a:gdLst/>
            <a:ahLst/>
            <a:cxnLst/>
            <a:rect l="l" t="t" r="r" b="b"/>
            <a:pathLst>
              <a:path w="19011886" h="12674591">
                <a:moveTo>
                  <a:pt x="0" y="0"/>
                </a:moveTo>
                <a:lnTo>
                  <a:pt x="19011886" y="0"/>
                </a:lnTo>
                <a:lnTo>
                  <a:pt x="19011886" y="12674591"/>
                </a:lnTo>
                <a:lnTo>
                  <a:pt x="0" y="1267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5843" y="2857500"/>
            <a:ext cx="15636313" cy="4866929"/>
            <a:chOff x="0" y="0"/>
            <a:chExt cx="20848418" cy="648923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379405" cy="4379387"/>
              <a:chOff x="0" y="0"/>
              <a:chExt cx="6350000" cy="63499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6469013" y="0"/>
              <a:ext cx="4379405" cy="4379387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2329" t="-2928" r="-10981" b="-30382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0979342" y="0"/>
              <a:ext cx="4379405" cy="4379387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489671" y="0"/>
              <a:ext cx="4379405" cy="4379387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10150" b="-1015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6627081" y="4625514"/>
              <a:ext cx="4063269" cy="186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40"/>
                </a:lnSpc>
              </a:pPr>
              <a:r>
                <a:rPr lang="en-US" sz="4617" b="1" u="sng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Ali </a:t>
              </a:r>
            </a:p>
            <a:p>
              <a:pPr marL="0" lvl="0" indent="0" algn="ctr">
                <a:lnSpc>
                  <a:spcPts val="5540"/>
                </a:lnSpc>
                <a:spcBef>
                  <a:spcPct val="0"/>
                </a:spcBef>
              </a:pPr>
              <a:r>
                <a:rPr lang="en-US" sz="4617" b="1" u="sng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Guliyev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137410" y="4625514"/>
              <a:ext cx="4063269" cy="186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40"/>
                </a:lnSpc>
              </a:pPr>
              <a:r>
                <a:rPr lang="en-US" sz="4617" b="1" u="sng">
                  <a:solidFill>
                    <a:srgbClr val="1B1B1B"/>
                  </a:solidFill>
                  <a:latin typeface="Aileron Bold"/>
                  <a:ea typeface="Aileron Bold"/>
                  <a:cs typeface="Aileron Bold"/>
                  <a:sym typeface="Aileron Bold"/>
                  <a:hlinkClick r:id="rId7" tooltip="https://www.linkedin.com/in/ruslan-tsibirov-6bb6a2262/"/>
                </a:rPr>
                <a:t>Ruslan</a:t>
              </a:r>
            </a:p>
            <a:p>
              <a:pPr marL="0" lvl="0" indent="0" algn="ctr">
                <a:lnSpc>
                  <a:spcPts val="5540"/>
                </a:lnSpc>
                <a:spcBef>
                  <a:spcPct val="0"/>
                </a:spcBef>
              </a:pPr>
              <a:r>
                <a:rPr lang="en-US" sz="4617" b="1" u="sng">
                  <a:solidFill>
                    <a:srgbClr val="1B1B1B"/>
                  </a:solidFill>
                  <a:latin typeface="Aileron Bold"/>
                  <a:ea typeface="Aileron Bold"/>
                  <a:cs typeface="Aileron Bold"/>
                  <a:sym typeface="Aileron Bold"/>
                  <a:hlinkClick r:id="rId7" tooltip="https://www.linkedin.com/in/ruslan-tsibirov-6bb6a2262/"/>
                </a:rPr>
                <a:t>Tsibirov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647739" y="4625514"/>
              <a:ext cx="4063269" cy="186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40"/>
                </a:lnSpc>
              </a:pPr>
              <a:r>
                <a:rPr lang="en-US" sz="4617" b="1" u="sng">
                  <a:solidFill>
                    <a:srgbClr val="1B1B1B"/>
                  </a:solidFill>
                  <a:latin typeface="Aileron Bold"/>
                  <a:ea typeface="Aileron Bold"/>
                  <a:cs typeface="Aileron Bold"/>
                  <a:sym typeface="Aileron Bold"/>
                  <a:hlinkClick r:id="rId8" tooltip="https://www.linkedin.com/in/veronika-rybak-55379a337/"/>
                </a:rPr>
                <a:t>Veronika</a:t>
              </a:r>
            </a:p>
            <a:p>
              <a:pPr marL="0" lvl="0" indent="0" algn="ctr">
                <a:lnSpc>
                  <a:spcPts val="5540"/>
                </a:lnSpc>
                <a:spcBef>
                  <a:spcPct val="0"/>
                </a:spcBef>
              </a:pPr>
              <a:r>
                <a:rPr lang="en-US" sz="4617" b="1" u="sng">
                  <a:solidFill>
                    <a:srgbClr val="1B1B1B"/>
                  </a:solidFill>
                  <a:latin typeface="Aileron Bold"/>
                  <a:ea typeface="Aileron Bold"/>
                  <a:cs typeface="Aileron Bold"/>
                  <a:sym typeface="Aileron Bold"/>
                  <a:hlinkClick r:id="rId8" tooltip="https://www.linkedin.com/in/veronika-rybak-55379a337/"/>
                </a:rPr>
                <a:t>Rybak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8068" y="4625514"/>
              <a:ext cx="4063269" cy="186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40"/>
                </a:lnSpc>
              </a:pPr>
              <a:r>
                <a:rPr lang="en-US" sz="4617" b="1" u="sng">
                  <a:solidFill>
                    <a:srgbClr val="1B1B1B"/>
                  </a:solidFill>
                  <a:latin typeface="Aileron Bold"/>
                  <a:ea typeface="Aileron Bold"/>
                  <a:cs typeface="Aileron Bold"/>
                  <a:sym typeface="Aileron Bold"/>
                  <a:hlinkClick r:id="rId9" tooltip="https://www.linkedin.com/in/denishoti/"/>
                </a:rPr>
                <a:t>Denis</a:t>
              </a:r>
            </a:p>
            <a:p>
              <a:pPr marL="0" lvl="0" indent="0" algn="ctr">
                <a:lnSpc>
                  <a:spcPts val="5540"/>
                </a:lnSpc>
                <a:spcBef>
                  <a:spcPct val="0"/>
                </a:spcBef>
              </a:pPr>
              <a:r>
                <a:rPr lang="en-US" sz="4617" b="1" u="sng">
                  <a:solidFill>
                    <a:srgbClr val="1B1B1B"/>
                  </a:solidFill>
                  <a:latin typeface="Aileron Bold"/>
                  <a:ea typeface="Aileron Bold"/>
                  <a:cs typeface="Aileron Bold"/>
                  <a:sym typeface="Aileron Bold"/>
                  <a:hlinkClick r:id="rId9" tooltip="https://www.linkedin.com/in/denishoti/"/>
                </a:rPr>
                <a:t>Hoti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24400" y="9258300"/>
            <a:ext cx="7349249" cy="857829"/>
            <a:chOff x="0" y="0"/>
            <a:chExt cx="9798999" cy="1143772"/>
          </a:xfrm>
        </p:grpSpPr>
        <p:sp>
          <p:nvSpPr>
            <p:cNvPr id="17" name="Freeform 17"/>
            <p:cNvSpPr/>
            <p:nvPr/>
          </p:nvSpPr>
          <p:spPr>
            <a:xfrm>
              <a:off x="6930501" y="0"/>
              <a:ext cx="2868497" cy="932262"/>
            </a:xfrm>
            <a:custGeom>
              <a:avLst/>
              <a:gdLst/>
              <a:ahLst/>
              <a:cxnLst/>
              <a:rect l="l" t="t" r="r" b="b"/>
              <a:pathLst>
                <a:path w="2868497" h="932262">
                  <a:moveTo>
                    <a:pt x="0" y="0"/>
                  </a:moveTo>
                  <a:lnTo>
                    <a:pt x="2868498" y="0"/>
                  </a:lnTo>
                  <a:lnTo>
                    <a:pt x="2868498" y="932262"/>
                  </a:lnTo>
                  <a:lnTo>
                    <a:pt x="0" y="932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91085"/>
              <a:ext cx="6478072" cy="1052687"/>
            </a:xfrm>
            <a:custGeom>
              <a:avLst/>
              <a:gdLst/>
              <a:ahLst/>
              <a:cxnLst/>
              <a:rect l="l" t="t" r="r" b="b"/>
              <a:pathLst>
                <a:path w="6478072" h="1052687">
                  <a:moveTo>
                    <a:pt x="0" y="0"/>
                  </a:moveTo>
                  <a:lnTo>
                    <a:pt x="6478072" y="0"/>
                  </a:lnTo>
                  <a:lnTo>
                    <a:pt x="6478072" y="1052687"/>
                  </a:lnTo>
                  <a:lnTo>
                    <a:pt x="0" y="105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31457" y="952500"/>
            <a:ext cx="702508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Our Team </a:t>
            </a:r>
          </a:p>
        </p:txBody>
      </p:sp>
      <p:pic>
        <p:nvPicPr>
          <p:cNvPr id="23" name="Picture 2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2AB22F4-5C56-8125-D123-0CD369720D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0" y="7783865"/>
            <a:ext cx="2667727" cy="26677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01059" cy="3984532"/>
          </a:xfrm>
          <a:custGeom>
            <a:avLst/>
            <a:gdLst/>
            <a:ahLst/>
            <a:cxnLst/>
            <a:rect l="l" t="t" r="r" b="b"/>
            <a:pathLst>
              <a:path w="8501059" h="3984532">
                <a:moveTo>
                  <a:pt x="0" y="0"/>
                </a:moveTo>
                <a:lnTo>
                  <a:pt x="8501059" y="0"/>
                </a:lnTo>
                <a:lnTo>
                  <a:pt x="8501059" y="3984532"/>
                </a:lnTo>
                <a:lnTo>
                  <a:pt x="0" y="39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01059" cy="3984532"/>
          </a:xfrm>
          <a:custGeom>
            <a:avLst/>
            <a:gdLst/>
            <a:ahLst/>
            <a:cxnLst/>
            <a:rect l="l" t="t" r="r" b="b"/>
            <a:pathLst>
              <a:path w="8501059" h="3984532">
                <a:moveTo>
                  <a:pt x="0" y="0"/>
                </a:moveTo>
                <a:lnTo>
                  <a:pt x="8501059" y="0"/>
                </a:lnTo>
                <a:lnTo>
                  <a:pt x="8501059" y="3984532"/>
                </a:lnTo>
                <a:lnTo>
                  <a:pt x="0" y="39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53348" y="2833356"/>
            <a:ext cx="12505952" cy="1985320"/>
          </a:xfrm>
          <a:custGeom>
            <a:avLst/>
            <a:gdLst/>
            <a:ahLst/>
            <a:cxnLst/>
            <a:rect l="l" t="t" r="r" b="b"/>
            <a:pathLst>
              <a:path w="12505952" h="1985320">
                <a:moveTo>
                  <a:pt x="0" y="0"/>
                </a:moveTo>
                <a:lnTo>
                  <a:pt x="12505952" y="0"/>
                </a:lnTo>
                <a:lnTo>
                  <a:pt x="12505952" y="1985320"/>
                </a:lnTo>
                <a:lnTo>
                  <a:pt x="0" y="1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01059" cy="3984532"/>
          </a:xfrm>
          <a:custGeom>
            <a:avLst/>
            <a:gdLst/>
            <a:ahLst/>
            <a:cxnLst/>
            <a:rect l="l" t="t" r="r" b="b"/>
            <a:pathLst>
              <a:path w="8501059" h="3984532">
                <a:moveTo>
                  <a:pt x="0" y="0"/>
                </a:moveTo>
                <a:lnTo>
                  <a:pt x="8501059" y="0"/>
                </a:lnTo>
                <a:lnTo>
                  <a:pt x="8501059" y="3984532"/>
                </a:lnTo>
                <a:lnTo>
                  <a:pt x="0" y="39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53348" y="2833356"/>
            <a:ext cx="12505952" cy="1985320"/>
          </a:xfrm>
          <a:custGeom>
            <a:avLst/>
            <a:gdLst/>
            <a:ahLst/>
            <a:cxnLst/>
            <a:rect l="l" t="t" r="r" b="b"/>
            <a:pathLst>
              <a:path w="12505952" h="1985320">
                <a:moveTo>
                  <a:pt x="0" y="0"/>
                </a:moveTo>
                <a:lnTo>
                  <a:pt x="12505952" y="0"/>
                </a:lnTo>
                <a:lnTo>
                  <a:pt x="12505952" y="1985320"/>
                </a:lnTo>
                <a:lnTo>
                  <a:pt x="0" y="1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8826" y="4377236"/>
            <a:ext cx="3971704" cy="1532528"/>
          </a:xfrm>
          <a:custGeom>
            <a:avLst/>
            <a:gdLst/>
            <a:ahLst/>
            <a:cxnLst/>
            <a:rect l="l" t="t" r="r" b="b"/>
            <a:pathLst>
              <a:path w="3971704" h="1532528">
                <a:moveTo>
                  <a:pt x="0" y="0"/>
                </a:moveTo>
                <a:lnTo>
                  <a:pt x="3971704" y="0"/>
                </a:lnTo>
                <a:lnTo>
                  <a:pt x="3971704" y="1532528"/>
                </a:lnTo>
                <a:lnTo>
                  <a:pt x="0" y="153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E83D38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753348" y="2833356"/>
            <a:ext cx="12505952" cy="1985320"/>
          </a:xfrm>
          <a:custGeom>
            <a:avLst/>
            <a:gdLst/>
            <a:ahLst/>
            <a:cxnLst/>
            <a:rect l="l" t="t" r="r" b="b"/>
            <a:pathLst>
              <a:path w="12505952" h="1985320">
                <a:moveTo>
                  <a:pt x="0" y="0"/>
                </a:moveTo>
                <a:lnTo>
                  <a:pt x="12505952" y="0"/>
                </a:lnTo>
                <a:lnTo>
                  <a:pt x="12505952" y="1985320"/>
                </a:lnTo>
                <a:lnTo>
                  <a:pt x="0" y="1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01059" cy="3984532"/>
          </a:xfrm>
          <a:custGeom>
            <a:avLst/>
            <a:gdLst/>
            <a:ahLst/>
            <a:cxnLst/>
            <a:rect l="l" t="t" r="r" b="b"/>
            <a:pathLst>
              <a:path w="8501059" h="3984532">
                <a:moveTo>
                  <a:pt x="0" y="0"/>
                </a:moveTo>
                <a:lnTo>
                  <a:pt x="8501059" y="0"/>
                </a:lnTo>
                <a:lnTo>
                  <a:pt x="8501059" y="3984532"/>
                </a:lnTo>
                <a:lnTo>
                  <a:pt x="0" y="39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53348" y="2833356"/>
            <a:ext cx="12505952" cy="1985320"/>
          </a:xfrm>
          <a:custGeom>
            <a:avLst/>
            <a:gdLst/>
            <a:ahLst/>
            <a:cxnLst/>
            <a:rect l="l" t="t" r="r" b="b"/>
            <a:pathLst>
              <a:path w="12505952" h="1985320">
                <a:moveTo>
                  <a:pt x="0" y="0"/>
                </a:moveTo>
                <a:lnTo>
                  <a:pt x="12505952" y="0"/>
                </a:lnTo>
                <a:lnTo>
                  <a:pt x="12505952" y="1985320"/>
                </a:lnTo>
                <a:lnTo>
                  <a:pt x="0" y="1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8826" y="4377236"/>
            <a:ext cx="3971704" cy="1532528"/>
          </a:xfrm>
          <a:custGeom>
            <a:avLst/>
            <a:gdLst/>
            <a:ahLst/>
            <a:cxnLst/>
            <a:rect l="l" t="t" r="r" b="b"/>
            <a:pathLst>
              <a:path w="3971704" h="1532528">
                <a:moveTo>
                  <a:pt x="0" y="0"/>
                </a:moveTo>
                <a:lnTo>
                  <a:pt x="3971704" y="0"/>
                </a:lnTo>
                <a:lnTo>
                  <a:pt x="3971704" y="1532528"/>
                </a:lnTo>
                <a:lnTo>
                  <a:pt x="0" y="153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E83D38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144000" y="471395"/>
            <a:ext cx="8078712" cy="1780712"/>
            <a:chOff x="0" y="0"/>
            <a:chExt cx="10771617" cy="2374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71617" cy="2127394"/>
            </a:xfrm>
            <a:custGeom>
              <a:avLst/>
              <a:gdLst/>
              <a:ahLst/>
              <a:cxnLst/>
              <a:rect l="l" t="t" r="r" b="b"/>
              <a:pathLst>
                <a:path w="10771617" h="2127394">
                  <a:moveTo>
                    <a:pt x="0" y="0"/>
                  </a:moveTo>
                  <a:lnTo>
                    <a:pt x="10771617" y="0"/>
                  </a:lnTo>
                  <a:lnTo>
                    <a:pt x="10771617" y="2127394"/>
                  </a:lnTo>
                  <a:lnTo>
                    <a:pt x="0" y="212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669929" y="1880506"/>
              <a:ext cx="4576636" cy="493776"/>
            </a:xfrm>
            <a:custGeom>
              <a:avLst/>
              <a:gdLst/>
              <a:ahLst/>
              <a:cxnLst/>
              <a:rect l="l" t="t" r="r" b="b"/>
              <a:pathLst>
                <a:path w="4576636" h="493776">
                  <a:moveTo>
                    <a:pt x="0" y="0"/>
                  </a:moveTo>
                  <a:lnTo>
                    <a:pt x="4576636" y="0"/>
                  </a:lnTo>
                  <a:lnTo>
                    <a:pt x="4576636" y="493776"/>
                  </a:lnTo>
                  <a:lnTo>
                    <a:pt x="0" y="493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4753348" y="2833356"/>
            <a:ext cx="12505952" cy="1985320"/>
          </a:xfrm>
          <a:custGeom>
            <a:avLst/>
            <a:gdLst/>
            <a:ahLst/>
            <a:cxnLst/>
            <a:rect l="l" t="t" r="r" b="b"/>
            <a:pathLst>
              <a:path w="12505952" h="1985320">
                <a:moveTo>
                  <a:pt x="0" y="0"/>
                </a:moveTo>
                <a:lnTo>
                  <a:pt x="12505952" y="0"/>
                </a:lnTo>
                <a:lnTo>
                  <a:pt x="12505952" y="1985320"/>
                </a:lnTo>
                <a:lnTo>
                  <a:pt x="0" y="1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01059" cy="3984532"/>
          </a:xfrm>
          <a:custGeom>
            <a:avLst/>
            <a:gdLst/>
            <a:ahLst/>
            <a:cxnLst/>
            <a:rect l="l" t="t" r="r" b="b"/>
            <a:pathLst>
              <a:path w="8501059" h="3984532">
                <a:moveTo>
                  <a:pt x="0" y="0"/>
                </a:moveTo>
                <a:lnTo>
                  <a:pt x="8501059" y="0"/>
                </a:lnTo>
                <a:lnTo>
                  <a:pt x="8501059" y="3984532"/>
                </a:lnTo>
                <a:lnTo>
                  <a:pt x="0" y="39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33800" y="5143500"/>
            <a:ext cx="5705158" cy="4696919"/>
          </a:xfrm>
          <a:custGeom>
            <a:avLst/>
            <a:gdLst/>
            <a:ahLst/>
            <a:cxnLst/>
            <a:rect l="l" t="t" r="r" b="b"/>
            <a:pathLst>
              <a:path w="5705158" h="4696919">
                <a:moveTo>
                  <a:pt x="0" y="0"/>
                </a:moveTo>
                <a:lnTo>
                  <a:pt x="5705158" y="0"/>
                </a:lnTo>
                <a:lnTo>
                  <a:pt x="5705158" y="4696919"/>
                </a:lnTo>
                <a:lnTo>
                  <a:pt x="0" y="469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53348" y="2833356"/>
            <a:ext cx="12505952" cy="1985320"/>
          </a:xfrm>
          <a:custGeom>
            <a:avLst/>
            <a:gdLst/>
            <a:ahLst/>
            <a:cxnLst/>
            <a:rect l="l" t="t" r="r" b="b"/>
            <a:pathLst>
              <a:path w="12505952" h="1985320">
                <a:moveTo>
                  <a:pt x="0" y="0"/>
                </a:moveTo>
                <a:lnTo>
                  <a:pt x="12505952" y="0"/>
                </a:lnTo>
                <a:lnTo>
                  <a:pt x="12505952" y="1985320"/>
                </a:lnTo>
                <a:lnTo>
                  <a:pt x="0" y="1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8826" y="4377236"/>
            <a:ext cx="3971704" cy="1532528"/>
          </a:xfrm>
          <a:custGeom>
            <a:avLst/>
            <a:gdLst/>
            <a:ahLst/>
            <a:cxnLst/>
            <a:rect l="l" t="t" r="r" b="b"/>
            <a:pathLst>
              <a:path w="3971704" h="1532528">
                <a:moveTo>
                  <a:pt x="0" y="0"/>
                </a:moveTo>
                <a:lnTo>
                  <a:pt x="3971704" y="0"/>
                </a:lnTo>
                <a:lnTo>
                  <a:pt x="3971704" y="1532528"/>
                </a:lnTo>
                <a:lnTo>
                  <a:pt x="0" y="1532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E83D38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144000" y="471395"/>
            <a:ext cx="8078712" cy="1780712"/>
            <a:chOff x="0" y="0"/>
            <a:chExt cx="10771617" cy="2374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71617" cy="2127394"/>
            </a:xfrm>
            <a:custGeom>
              <a:avLst/>
              <a:gdLst/>
              <a:ahLst/>
              <a:cxnLst/>
              <a:rect l="l" t="t" r="r" b="b"/>
              <a:pathLst>
                <a:path w="10771617" h="2127394">
                  <a:moveTo>
                    <a:pt x="0" y="0"/>
                  </a:moveTo>
                  <a:lnTo>
                    <a:pt x="10771617" y="0"/>
                  </a:lnTo>
                  <a:lnTo>
                    <a:pt x="10771617" y="2127394"/>
                  </a:lnTo>
                  <a:lnTo>
                    <a:pt x="0" y="212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669929" y="1880506"/>
              <a:ext cx="4576636" cy="493776"/>
            </a:xfrm>
            <a:custGeom>
              <a:avLst/>
              <a:gdLst/>
              <a:ahLst/>
              <a:cxnLst/>
              <a:rect l="l" t="t" r="r" b="b"/>
              <a:pathLst>
                <a:path w="4576636" h="493776">
                  <a:moveTo>
                    <a:pt x="0" y="0"/>
                  </a:moveTo>
                  <a:lnTo>
                    <a:pt x="4576636" y="0"/>
                  </a:lnTo>
                  <a:lnTo>
                    <a:pt x="4576636" y="493776"/>
                  </a:lnTo>
                  <a:lnTo>
                    <a:pt x="0" y="493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4753348" y="2833356"/>
            <a:ext cx="12505952" cy="1985320"/>
          </a:xfrm>
          <a:custGeom>
            <a:avLst/>
            <a:gdLst/>
            <a:ahLst/>
            <a:cxnLst/>
            <a:rect l="l" t="t" r="r" b="b"/>
            <a:pathLst>
              <a:path w="12505952" h="1985320">
                <a:moveTo>
                  <a:pt x="0" y="0"/>
                </a:moveTo>
                <a:lnTo>
                  <a:pt x="12505952" y="0"/>
                </a:lnTo>
                <a:lnTo>
                  <a:pt x="12505952" y="1985320"/>
                </a:lnTo>
                <a:lnTo>
                  <a:pt x="0" y="1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01059" cy="3984532"/>
          </a:xfrm>
          <a:custGeom>
            <a:avLst/>
            <a:gdLst/>
            <a:ahLst/>
            <a:cxnLst/>
            <a:rect l="l" t="t" r="r" b="b"/>
            <a:pathLst>
              <a:path w="8501059" h="3984532">
                <a:moveTo>
                  <a:pt x="0" y="0"/>
                </a:moveTo>
                <a:lnTo>
                  <a:pt x="8501059" y="0"/>
                </a:lnTo>
                <a:lnTo>
                  <a:pt x="8501059" y="3984532"/>
                </a:lnTo>
                <a:lnTo>
                  <a:pt x="0" y="39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33800" y="5143500"/>
            <a:ext cx="5705158" cy="4696919"/>
          </a:xfrm>
          <a:custGeom>
            <a:avLst/>
            <a:gdLst/>
            <a:ahLst/>
            <a:cxnLst/>
            <a:rect l="l" t="t" r="r" b="b"/>
            <a:pathLst>
              <a:path w="5705158" h="4696919">
                <a:moveTo>
                  <a:pt x="0" y="0"/>
                </a:moveTo>
                <a:lnTo>
                  <a:pt x="5705158" y="0"/>
                </a:lnTo>
                <a:lnTo>
                  <a:pt x="5705158" y="4696919"/>
                </a:lnTo>
                <a:lnTo>
                  <a:pt x="0" y="469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53348" y="2833356"/>
            <a:ext cx="12505952" cy="1985320"/>
          </a:xfrm>
          <a:custGeom>
            <a:avLst/>
            <a:gdLst/>
            <a:ahLst/>
            <a:cxnLst/>
            <a:rect l="l" t="t" r="r" b="b"/>
            <a:pathLst>
              <a:path w="12505952" h="1985320">
                <a:moveTo>
                  <a:pt x="0" y="0"/>
                </a:moveTo>
                <a:lnTo>
                  <a:pt x="12505952" y="0"/>
                </a:lnTo>
                <a:lnTo>
                  <a:pt x="12505952" y="1985320"/>
                </a:lnTo>
                <a:lnTo>
                  <a:pt x="0" y="1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8826" y="4377236"/>
            <a:ext cx="3971704" cy="1532528"/>
          </a:xfrm>
          <a:custGeom>
            <a:avLst/>
            <a:gdLst/>
            <a:ahLst/>
            <a:cxnLst/>
            <a:rect l="l" t="t" r="r" b="b"/>
            <a:pathLst>
              <a:path w="3971704" h="1532528">
                <a:moveTo>
                  <a:pt x="0" y="0"/>
                </a:moveTo>
                <a:lnTo>
                  <a:pt x="3971704" y="0"/>
                </a:lnTo>
                <a:lnTo>
                  <a:pt x="3971704" y="1532528"/>
                </a:lnTo>
                <a:lnTo>
                  <a:pt x="0" y="1532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E83D38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144000" y="471395"/>
            <a:ext cx="8078712" cy="1780712"/>
            <a:chOff x="0" y="0"/>
            <a:chExt cx="10771617" cy="2374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71617" cy="2127394"/>
            </a:xfrm>
            <a:custGeom>
              <a:avLst/>
              <a:gdLst/>
              <a:ahLst/>
              <a:cxnLst/>
              <a:rect l="l" t="t" r="r" b="b"/>
              <a:pathLst>
                <a:path w="10771617" h="2127394">
                  <a:moveTo>
                    <a:pt x="0" y="0"/>
                  </a:moveTo>
                  <a:lnTo>
                    <a:pt x="10771617" y="0"/>
                  </a:lnTo>
                  <a:lnTo>
                    <a:pt x="10771617" y="2127394"/>
                  </a:lnTo>
                  <a:lnTo>
                    <a:pt x="0" y="212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669929" y="1880506"/>
              <a:ext cx="4576636" cy="493776"/>
            </a:xfrm>
            <a:custGeom>
              <a:avLst/>
              <a:gdLst/>
              <a:ahLst/>
              <a:cxnLst/>
              <a:rect l="l" t="t" r="r" b="b"/>
              <a:pathLst>
                <a:path w="4576636" h="493776">
                  <a:moveTo>
                    <a:pt x="0" y="0"/>
                  </a:moveTo>
                  <a:lnTo>
                    <a:pt x="4576636" y="0"/>
                  </a:lnTo>
                  <a:lnTo>
                    <a:pt x="4576636" y="493776"/>
                  </a:lnTo>
                  <a:lnTo>
                    <a:pt x="0" y="493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45741" y="7272827"/>
            <a:ext cx="8885886" cy="16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9"/>
              </a:lnSpc>
              <a:spcBef>
                <a:spcPct val="0"/>
              </a:spcBef>
            </a:pPr>
            <a:r>
              <a:rPr lang="en-US" sz="470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“Medicine isn’t short of skill; it’s short of time.”</a:t>
            </a:r>
          </a:p>
        </p:txBody>
      </p:sp>
      <p:sp>
        <p:nvSpPr>
          <p:cNvPr id="10" name="Freeform 10"/>
          <p:cNvSpPr/>
          <p:nvPr/>
        </p:nvSpPr>
        <p:spPr>
          <a:xfrm>
            <a:off x="4716760" y="2833356"/>
            <a:ext cx="12505952" cy="1985320"/>
          </a:xfrm>
          <a:custGeom>
            <a:avLst/>
            <a:gdLst/>
            <a:ahLst/>
            <a:cxnLst/>
            <a:rect l="l" t="t" r="r" b="b"/>
            <a:pathLst>
              <a:path w="12505952" h="1985320">
                <a:moveTo>
                  <a:pt x="0" y="0"/>
                </a:moveTo>
                <a:lnTo>
                  <a:pt x="12505952" y="0"/>
                </a:lnTo>
                <a:lnTo>
                  <a:pt x="12505952" y="1985320"/>
                </a:lnTo>
                <a:lnTo>
                  <a:pt x="0" y="1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44330" y="5310003"/>
            <a:ext cx="11225544" cy="10524719"/>
          </a:xfrm>
          <a:custGeom>
            <a:avLst/>
            <a:gdLst/>
            <a:ahLst/>
            <a:cxnLst/>
            <a:rect l="l" t="t" r="r" b="b"/>
            <a:pathLst>
              <a:path w="11225544" h="10524719">
                <a:moveTo>
                  <a:pt x="0" y="0"/>
                </a:moveTo>
                <a:lnTo>
                  <a:pt x="11225544" y="0"/>
                </a:lnTo>
                <a:lnTo>
                  <a:pt x="11225544" y="10524719"/>
                </a:lnTo>
                <a:lnTo>
                  <a:pt x="0" y="10524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29" b="-33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85623" y="4112121"/>
            <a:ext cx="3990581" cy="12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363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Answers patient-level questions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2891" y="4106518"/>
            <a:ext cx="4600009" cy="125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363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Runs cohort queries over hospital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19057" y="4112121"/>
            <a:ext cx="3883420" cy="12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363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Pre-fills forms to cut clicks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33150" y="642208"/>
            <a:ext cx="20322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CarePilot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6446" y="1105758"/>
            <a:ext cx="550818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6446" y="2423522"/>
            <a:ext cx="131381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return clinicians minutes by removing two time sinks: finding data and re-typing it.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9797" y="5920020"/>
            <a:ext cx="4282233" cy="274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827" lvl="1" indent="-279913" algn="ctr">
              <a:lnSpc>
                <a:spcPts val="3630"/>
              </a:lnSpc>
              <a:buFont typeface="Arial"/>
              <a:buChar char="•"/>
            </a:pPr>
            <a:r>
              <a:rPr lang="en-US" sz="2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fewer context switches</a:t>
            </a:r>
          </a:p>
          <a:p>
            <a:pPr marL="559827" lvl="1" indent="-279913" algn="l">
              <a:lnSpc>
                <a:spcPts val="3630"/>
              </a:lnSpc>
              <a:buFont typeface="Arial"/>
              <a:buChar char="•"/>
            </a:pPr>
            <a:r>
              <a:rPr lang="en-US" sz="2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tab hunting</a:t>
            </a:r>
          </a:p>
          <a:p>
            <a:pPr marL="559827" lvl="1" indent="-279913" algn="l">
              <a:lnSpc>
                <a:spcPts val="3630"/>
              </a:lnSpc>
              <a:buFont typeface="Arial"/>
              <a:buChar char="•"/>
            </a:pPr>
            <a:r>
              <a:rPr lang="en-US" sz="2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seconds-to-answer</a:t>
            </a:r>
          </a:p>
          <a:p>
            <a:pPr marL="559827" lvl="1" indent="-279913" algn="l">
              <a:lnSpc>
                <a:spcPts val="3630"/>
              </a:lnSpc>
              <a:buFont typeface="Arial"/>
              <a:buChar char="•"/>
            </a:pPr>
            <a:r>
              <a:rPr lang="en-US" sz="2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FHIR-enabled queries for real-time EHR access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87074" y="5920020"/>
            <a:ext cx="4192206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Turns a half-day question into a 1–2 minute query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Right inside the EHR frame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19057" y="5920020"/>
            <a:ext cx="4192206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auto-fills IDs, dates, meds &amp; more, saving precious time 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more consistent docs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286</Words>
  <Application>Microsoft Macintosh PowerPoint</Application>
  <PresentationFormat>Custom</PresentationFormat>
  <Paragraphs>68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Canva Sans</vt:lpstr>
      <vt:lpstr>Aileron Ultra-Bold</vt:lpstr>
      <vt:lpstr>Arial</vt:lpstr>
      <vt:lpstr>Aileron Bold</vt:lpstr>
      <vt:lpstr>Calibri</vt:lpstr>
      <vt:lpstr>Canva Sans Bold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Pilot</dc:title>
  <cp:lastModifiedBy>Denis Hoti</cp:lastModifiedBy>
  <cp:revision>6</cp:revision>
  <dcterms:created xsi:type="dcterms:W3CDTF">2006-08-16T00:00:00Z</dcterms:created>
  <dcterms:modified xsi:type="dcterms:W3CDTF">2025-11-08T10:22:58Z</dcterms:modified>
  <dc:identifier>DAG4DclbT6c</dc:identifier>
</cp:coreProperties>
</file>